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7"/>
  </p:notesMasterIdLst>
  <p:sldIdLst>
    <p:sldId id="256" r:id="rId2"/>
    <p:sldId id="257" r:id="rId3"/>
    <p:sldId id="258" r:id="rId4"/>
    <p:sldId id="259" r:id="rId5"/>
    <p:sldId id="308" r:id="rId6"/>
    <p:sldId id="268" r:id="rId7"/>
    <p:sldId id="264" r:id="rId8"/>
    <p:sldId id="265" r:id="rId9"/>
    <p:sldId id="266" r:id="rId10"/>
    <p:sldId id="307" r:id="rId11"/>
    <p:sldId id="267" r:id="rId12"/>
    <p:sldId id="319" r:id="rId13"/>
    <p:sldId id="316" r:id="rId14"/>
    <p:sldId id="317" r:id="rId15"/>
    <p:sldId id="318" r:id="rId16"/>
    <p:sldId id="271" r:id="rId17"/>
    <p:sldId id="272" r:id="rId18"/>
    <p:sldId id="273" r:id="rId19"/>
    <p:sldId id="296" r:id="rId20"/>
    <p:sldId id="274" r:id="rId21"/>
    <p:sldId id="275" r:id="rId22"/>
    <p:sldId id="276" r:id="rId23"/>
    <p:sldId id="277" r:id="rId24"/>
    <p:sldId id="278" r:id="rId25"/>
    <p:sldId id="310" r:id="rId26"/>
    <p:sldId id="279" r:id="rId27"/>
    <p:sldId id="280" r:id="rId28"/>
    <p:sldId id="297" r:id="rId29"/>
    <p:sldId id="281" r:id="rId30"/>
    <p:sldId id="298" r:id="rId31"/>
    <p:sldId id="282" r:id="rId32"/>
    <p:sldId id="299" r:id="rId33"/>
    <p:sldId id="300" r:id="rId34"/>
    <p:sldId id="301" r:id="rId35"/>
    <p:sldId id="293" r:id="rId36"/>
    <p:sldId id="294" r:id="rId37"/>
    <p:sldId id="295" r:id="rId38"/>
    <p:sldId id="288" r:id="rId39"/>
    <p:sldId id="289" r:id="rId40"/>
    <p:sldId id="290" r:id="rId41"/>
    <p:sldId id="291" r:id="rId42"/>
    <p:sldId id="292" r:id="rId43"/>
    <p:sldId id="302" r:id="rId44"/>
    <p:sldId id="303" r:id="rId45"/>
    <p:sldId id="304" r:id="rId46"/>
    <p:sldId id="305" r:id="rId47"/>
    <p:sldId id="314" r:id="rId48"/>
    <p:sldId id="312" r:id="rId49"/>
    <p:sldId id="315" r:id="rId50"/>
    <p:sldId id="269" r:id="rId51"/>
    <p:sldId id="270" r:id="rId52"/>
    <p:sldId id="306" r:id="rId53"/>
    <p:sldId id="320" r:id="rId54"/>
    <p:sldId id="260" r:id="rId55"/>
    <p:sldId id="262" r:id="rId56"/>
  </p:sldIdLst>
  <p:sldSz cx="12192000" cy="6858000"/>
  <p:notesSz cx="6858000" cy="9144000"/>
  <p:embeddedFontLst>
    <p:embeddedFont>
      <p:font typeface="等线" panose="02010600030101010101" pitchFamily="2" charset="-122"/>
      <p:regular r:id="rId58"/>
      <p:bold r:id="rId59"/>
    </p:embeddedFont>
    <p:embeddedFont>
      <p:font typeface="Cambria Math" panose="02040503050406030204" pitchFamily="18" charset="0"/>
      <p:regular r:id="rId60"/>
    </p:embeddedFont>
    <p:embeddedFont>
      <p:font typeface="Wingdings 2" panose="05020102010507070707" pitchFamily="18" charset="2"/>
      <p:regular r:id="rId6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5" autoAdjust="0"/>
    <p:restoredTop sz="91084" autoAdjust="0"/>
  </p:normalViewPr>
  <p:slideViewPr>
    <p:cSldViewPr snapToGrid="0">
      <p:cViewPr varScale="1">
        <p:scale>
          <a:sx n="74" d="100"/>
          <a:sy n="74" d="100"/>
        </p:scale>
        <p:origin x="941" y="67"/>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1193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3037331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28</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29</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30</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31</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32</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33</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34</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35</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36</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37</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38</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39</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40</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41</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42</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43</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44</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45</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46</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47</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48</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50</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51</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54</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55</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2022/4/16</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notesSlide" Target="../notesSlides/notesSlide18.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4.bin"/><Relationship Id="rId10" Type="http://schemas.openxmlformats.org/officeDocument/2006/relationships/image" Target="../media/image11.wmf"/><Relationship Id="rId4" Type="http://schemas.openxmlformats.org/officeDocument/2006/relationships/image" Target="../media/image12.jpeg"/><Relationship Id="rId9"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26.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notesSlide" Target="../notesSlides/notesSlide27.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1.wmf"/><Relationship Id="rId5" Type="http://schemas.openxmlformats.org/officeDocument/2006/relationships/oleObject" Target="../embeddings/oleObject14.bin"/><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3.wmf"/><Relationship Id="rId5" Type="http://schemas.openxmlformats.org/officeDocument/2006/relationships/oleObject" Target="../embeddings/oleObject16.bin"/><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jpeg"/><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standardised</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155621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i="1" smtClean="0">
                                        <a:solidFill>
                                          <a:schemeClr val="tx1"/>
                                        </a:solidFill>
                                        <a:latin typeface="Cambria Math" panose="02040503050406030204" pitchFamily="18" charset="0"/>
                                      </a:rPr>
                                    </m:ctrlPr>
                                  </m:sSubPr>
                                  <m:e>
                                    <m:r>
                                      <m:rPr>
                                        <m:sty m:val="p"/>
                                      </m:rPr>
                                      <a:rPr lang="el-GR" altLang="zh-CN" sz="1600" i="1" smtClean="0">
                                        <a:solidFill>
                                          <a:schemeClr val="tx1"/>
                                        </a:solidFill>
                                        <a:latin typeface="Cambria Math" panose="02040503050406030204" pitchFamily="18" charset="0"/>
                                      </a:rPr>
                                      <m:t>τ</m:t>
                                    </m:r>
                                  </m:e>
                                  <m:sub>
                                    <m:r>
                                      <a:rPr lang="en-US" altLang="zh-CN" sz="1600" b="0" i="1" smtClean="0">
                                        <a:solidFill>
                                          <a:schemeClr val="tx1"/>
                                        </a:solidFill>
                                        <a:latin typeface="Cambria Math" panose="02040503050406030204" pitchFamily="18" charset="0"/>
                                      </a:rPr>
                                      <m:t>0</m:t>
                                    </m:r>
                                  </m:sub>
                                </m:sSub>
                              </m:oMath>
                            </m:oMathPara>
                          </a14:m>
                          <a:endParaRPr lang="zh-CN" altLang="en-US" sz="1600" dirty="0">
                            <a:solidFill>
                              <a:schemeClr val="tx1"/>
                            </a:solidFill>
                            <a:latin typeface="宋体" panose="02010600030101010101" pitchFamily="2" charset="-122"/>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3279" r="-523684" b="-104426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7912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79120">
                    <a:tc>
                      <a:txBody>
                        <a:bodyPr/>
                        <a:lstStyle/>
                        <a:p>
                          <a:endParaRPr lang="zh-CN"/>
                        </a:p>
                      </a:txBody>
                      <a:tcPr>
                        <a:blipFill>
                          <a:blip r:embed="rId3"/>
                          <a:stretch>
                            <a:fillRect l="-658" t="-487368" r="-523684" b="-2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579120">
                    <a:tc>
                      <a:txBody>
                        <a:bodyPr/>
                        <a:lstStyle/>
                        <a:p>
                          <a:endParaRPr lang="zh-CN"/>
                        </a:p>
                      </a:txBody>
                      <a:tcPr>
                        <a:blipFill>
                          <a:blip r:embed="rId3"/>
                          <a:stretch>
                            <a:fillRect l="-658" t="-587368" r="-523684" b="-1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3"/>
                          <a:stretch>
                            <a:fillRect l="-658" t="-687368" r="-523684" b="-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b="0" i="1" smtClean="0">
                                        <a:solidFill>
                                          <a:schemeClr val="tx1"/>
                                        </a:solidFill>
                                        <a:latin typeface="Cambria Math" panose="02040503050406030204" pitchFamily="18" charset="0"/>
                                      </a:rPr>
                                    </m:ctrlPr>
                                  </m:sSubPr>
                                  <m:e>
                                    <m:r>
                                      <a:rPr lang="el-GR" altLang="zh-CN" sz="1600" b="0" i="1" smtClean="0">
                                        <a:solidFill>
                                          <a:schemeClr val="tx1"/>
                                        </a:solidFill>
                                        <a:latin typeface="Cambria Math" panose="02040503050406030204" pitchFamily="18" charset="0"/>
                                      </a:rPr>
                                      <m:t>𝜏</m:t>
                                    </m:r>
                                  </m:e>
                                  <m:sub>
                                    <m:r>
                                      <a:rPr lang="en-US" altLang="zh-CN" sz="1600" b="0" i="1" smtClean="0">
                                        <a:solidFill>
                                          <a:schemeClr val="tx1"/>
                                        </a:solidFill>
                                        <a:latin typeface="Cambria Math" panose="02040503050406030204" pitchFamily="18" charset="0"/>
                                      </a:rPr>
                                      <m:t>0</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dirty="0" smtClean="0">
                                    <a:solidFill>
                                      <a:schemeClr val="tx1"/>
                                    </a:solidFill>
                                    <a:latin typeface="Times New Roman" panose="02020603050405020304" pitchFamily="18" charset="0"/>
                                    <a:cs typeface="Times New Roman" panose="02020603050405020304" pitchFamily="18" charset="0"/>
                                  </a:rPr>
                                  <m:t>N</m:t>
                                </m:r>
                              </m:oMath>
                            </m:oMathPara>
                          </a14:m>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3607293861"/>
                  </p:ext>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4"/>
                          <a:stretch>
                            <a:fillRect l="-658" t="-104918" r="-523684" b="-873770"/>
                          </a:stretch>
                        </a:blipFill>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endParaRPr lang="zh-CN"/>
                        </a:p>
                      </a:txBody>
                      <a:tcPr>
                        <a:blipFill>
                          <a:blip r:embed="rId4"/>
                          <a:stretch>
                            <a:fillRect l="-658" t="-604918" r="-523684" b="-3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endParaRPr lang="zh-CN"/>
                        </a:p>
                      </a:txBody>
                      <a:tcPr>
                        <a:blipFill>
                          <a:blip r:embed="rId4"/>
                          <a:stretch>
                            <a:fillRect l="-658" t="-704918" r="-523684" b="-2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4"/>
                          <a:stretch>
                            <a:fillRect l="-658" t="-804918" r="-523684" b="-1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4"/>
                          <a:stretch>
                            <a:fillRect l="-658" t="-581053" r="-523684" b="-11579"/>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94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 spent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657063917"/>
                  </p:ext>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2"/>
                          <a:stretch>
                            <a:fillRect l="-658" t="-103279" r="-523684" b="-1036066"/>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579120">
                    <a:tc>
                      <a:txBody>
                        <a:bodyPr/>
                        <a:lstStyle/>
                        <a:p>
                          <a:endParaRPr lang="zh-CN"/>
                        </a:p>
                      </a:txBody>
                      <a:tcPr>
                        <a:blipFill>
                          <a:blip r:embed="rId2"/>
                          <a:stretch>
                            <a:fillRect l="-658" t="-258947" r="-523684" b="-4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579120">
                    <a:tc>
                      <a:txBody>
                        <a:bodyPr/>
                        <a:lstStyle/>
                        <a:p>
                          <a:endParaRPr lang="zh-CN"/>
                        </a:p>
                      </a:txBody>
                      <a:tcPr>
                        <a:blipFill>
                          <a:blip r:embed="rId2"/>
                          <a:stretch>
                            <a:fillRect l="-658" t="-358947" r="-523684" b="-3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83502">
                    <a:tc>
                      <a:txBody>
                        <a:bodyPr/>
                        <a:lstStyle/>
                        <a:p>
                          <a:endParaRPr lang="zh-CN"/>
                        </a:p>
                      </a:txBody>
                      <a:tcPr>
                        <a:blipFill>
                          <a:blip r:embed="rId2"/>
                          <a:stretch>
                            <a:fillRect l="-658" t="-458947" r="-523684" b="-236842"/>
                          </a:stretch>
                        </a:blipFill>
                      </a:tcPr>
                    </a:tc>
                    <a:tc>
                      <a:txBody>
                        <a:bodyPr/>
                        <a:lstStyle/>
                        <a:p>
                          <a:endParaRPr lang="zh-CN"/>
                        </a:p>
                      </a:txBody>
                      <a:tcPr>
                        <a:blipFill>
                          <a:blip r:embed="rId2"/>
                          <a:stretch>
                            <a:fillRect l="-28022" t="-458947" r="-45788" b="-236842"/>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83502">
                    <a:tc>
                      <a:txBody>
                        <a:bodyPr/>
                        <a:lstStyle/>
                        <a:p>
                          <a:endParaRPr lang="zh-CN"/>
                        </a:p>
                      </a:txBody>
                      <a:tcPr>
                        <a:blipFill>
                          <a:blip r:embed="rId2"/>
                          <a:stretch>
                            <a:fillRect l="-658" t="-553125" r="-523684" b="-134375"/>
                          </a:stretch>
                        </a:blipFill>
                      </a:tcPr>
                    </a:tc>
                    <a:tc>
                      <a:txBody>
                        <a:bodyPr/>
                        <a:lstStyle/>
                        <a:p>
                          <a:endParaRPr lang="zh-CN"/>
                        </a:p>
                      </a:txBody>
                      <a:tcPr>
                        <a:blipFill>
                          <a:blip r:embed="rId2"/>
                          <a:stretch>
                            <a:fillRect l="-28022" t="-553125" r="-45788" b="-134375"/>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2"/>
                          <a:stretch>
                            <a:fillRect l="-658" t="-1027869" r="-523684" b="-1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endParaRPr lang="zh-CN"/>
                        </a:p>
                      </a:txBody>
                      <a:tcPr>
                        <a:blipFill>
                          <a:blip r:embed="rId2"/>
                          <a:stretch>
                            <a:fillRect l="-658" t="-1127869" r="-523684" b="-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2611998170"/>
                  </p:ext>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8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endParaRPr lang="zh-CN"/>
                        </a:p>
                      </a:txBody>
                      <a:tcPr>
                        <a:blipFill>
                          <a:blip r:embed="rId3"/>
                          <a:stretch>
                            <a:fillRect l="-658" t="-404918" r="-523684" b="-5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endParaRPr lang="zh-CN"/>
                        </a:p>
                      </a:txBody>
                      <a:tcPr>
                        <a:blipFill>
                          <a:blip r:embed="rId3"/>
                          <a:stretch>
                            <a:fillRect l="-658" t="-504918" r="-523684" b="-4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endParaRPr lang="zh-CN"/>
                        </a:p>
                      </a:txBody>
                      <a:tcPr>
                        <a:blipFill>
                          <a:blip r:embed="rId3"/>
                          <a:stretch>
                            <a:fillRect l="-658" t="-604918" r="-523684" b="-3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endParaRPr lang="zh-CN"/>
                        </a:p>
                      </a:txBody>
                      <a:tcPr>
                        <a:blipFill>
                          <a:blip r:embed="rId3"/>
                          <a:stretch>
                            <a:fillRect l="-658" t="-704918" r="-523684" b="-2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endParaRPr lang="zh-CN"/>
                        </a:p>
                      </a:txBody>
                      <a:tcPr>
                        <a:blipFill>
                          <a:blip r:embed="rId3"/>
                          <a:stretch>
                            <a:fillRect l="-658" t="-804918" r="-523684" b="-1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endParaRPr lang="zh-CN"/>
                        </a:p>
                      </a:txBody>
                      <a:tcPr>
                        <a:blipFill>
                          <a:blip r:embed="rId3"/>
                          <a:stretch>
                            <a:fillRect l="-658" t="-904918" r="-523684" b="-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6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模型总</a:t>
            </a:r>
            <a:r>
              <a:rPr lang="zh-CN" altLang="en-US" noProof="0" dirty="0">
                <a:solidFill>
                  <a:prstClr val="white"/>
                </a:solidFill>
                <a:latin typeface="Times New Roman" panose="02020603050405020304" pitchFamily="18" charset="0"/>
                <a:cs typeface="Times New Roman" panose="02020603050405020304" pitchFamily="18" charset="0"/>
              </a:rPr>
              <a:t>览</a:t>
            </a:r>
            <a:r>
              <a:rPr kumimoji="0" lang="en-US" altLang="zh-CN"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smtClean="0">
                <a:solidFill>
                  <a:prstClr val="white"/>
                </a:solidFill>
                <a:latin typeface="Times New Roman" panose="02020603050405020304" pitchFamily="18" charset="0"/>
                <a:cs typeface="Times New Roman" panose="02020603050405020304" pitchFamily="18" charset="0"/>
              </a:rPr>
              <a:t>Overview of </a:t>
            </a:r>
            <a:r>
              <a:rPr lang="en-US" altLang="zh-CN" sz="2000" dirty="0" smtClean="0">
                <a:solidFill>
                  <a:prstClr val="white"/>
                </a:solidFill>
                <a:latin typeface="Times New Roman" panose="02020603050405020304" pitchFamily="18" charset="0"/>
                <a:cs typeface="Times New Roman" panose="02020603050405020304" pitchFamily="18" charset="0"/>
              </a:rPr>
              <a:t>O</a:t>
            </a:r>
            <a:r>
              <a:rPr lang="en-US" altLang="zh-CN" sz="2000" noProof="0" dirty="0" err="1" smtClean="0">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a:t>
            </a:r>
            <a:r>
              <a:rPr lang="en-US" altLang="zh-CN" sz="2000" dirty="0" smtClean="0">
                <a:solidFill>
                  <a:prstClr val="white"/>
                </a:solidFill>
                <a:latin typeface="Times New Roman" panose="02020603050405020304" pitchFamily="18" charset="0"/>
                <a:cs typeface="Times New Roman" panose="02020603050405020304" pitchFamily="18" charset="0"/>
              </a:rPr>
              <a:t>M</a:t>
            </a:r>
            <a:r>
              <a:rPr lang="en-US" altLang="zh-CN" sz="2000" noProof="0" dirty="0" err="1" smtClean="0">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646331"/>
          </a:xfrm>
          <a:prstGeom prst="rect">
            <a:avLst/>
          </a:prstGeom>
          <a:noFill/>
        </p:spPr>
        <p:txBody>
          <a:bodyPr wrap="square" rtlCol="0">
            <a:spAutoFit/>
          </a:bodyPr>
          <a:lstStyle/>
          <a:p>
            <a:pPr algn="ctr"/>
            <a:r>
              <a:rPr lang="zh-CN" altLang="en-US" dirty="0" smtClean="0"/>
              <a:t>图 模型总览</a:t>
            </a:r>
            <a:endParaRPr lang="en-US" altLang="zh-CN" dirty="0" smtClean="0"/>
          </a:p>
          <a:p>
            <a:pPr algn="ctr"/>
            <a:r>
              <a:rPr lang="en-US" altLang="zh-CN" dirty="0" smtClean="0"/>
              <a:t>Fig. Overview of our model</a:t>
            </a:r>
            <a:endParaRPr lang="zh-CN" altLang="en-US" dirty="0"/>
          </a:p>
        </p:txBody>
      </p:sp>
    </p:spTree>
    <p:extLst>
      <p:ext uri="{BB962C8B-B14F-4D97-AF65-F5344CB8AC3E}">
        <p14:creationId xmlns:p14="http://schemas.microsoft.com/office/powerpoint/2010/main" val="3884994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477875"/>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only one correspondent cell exists in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477875"/>
              </a:xfrm>
              <a:prstGeom prst="rect">
                <a:avLst/>
              </a:prstGeom>
              <a:blipFill>
                <a:blip r:embed="rId4"/>
                <a:stretch>
                  <a:fillRect l="-193" t="-525" r="-6950" b="-1051"/>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253"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254"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26"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routine passenger flights, sections that require a significant amount of time include the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types of planes and 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383"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384"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385"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Tree>
    <p:extLst>
      <p:ext uri="{BB962C8B-B14F-4D97-AF65-F5344CB8AC3E}">
        <p14:creationId xmlns:p14="http://schemas.microsoft.com/office/powerpoint/2010/main" val="381193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等价</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equivalent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86"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17"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the time to offer seats can be calculated if the original state is given.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Tree>
    <p:extLst>
      <p:ext uri="{BB962C8B-B14F-4D97-AF65-F5344CB8AC3E}">
        <p14:creationId xmlns:p14="http://schemas.microsoft.com/office/powerpoint/2010/main" val="32057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。在这里，我们仅此一次地使用下标来表示乘客在队中的位置。下标越小表示该乘客在当时越靠前。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33"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368"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369"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416"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417"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7" y="4933687"/>
                        <a:ext cx="7607263" cy="627403"/>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46" y="2875120"/>
            <a:ext cx="10997107" cy="3011329"/>
          </a:xfrm>
        </p:spPr>
      </p:pic>
    </p:spTree>
    <p:extLst>
      <p:ext uri="{BB962C8B-B14F-4D97-AF65-F5344CB8AC3E}">
        <p14:creationId xmlns:p14="http://schemas.microsoft.com/office/powerpoint/2010/main" val="170141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466"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467"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05"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he adjustment method &amp; analysis on idealistic circumstances</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smtClean="0">
                <a:latin typeface="宋体" panose="02010600030101010101" pitchFamily="2" charset="-122"/>
                <a:ea typeface="宋体" panose="02010600030101010101" pitchFamily="2" charset="-122"/>
              </a:rPr>
              <a:t>论文所言的具体数学过程我们将</a:t>
            </a:r>
            <a:r>
              <a:rPr lang="zh-CN" altLang="en-US" sz="1500" b="1" dirty="0" smtClean="0">
                <a:latin typeface="宋体" panose="02010600030101010101" pitchFamily="2" charset="-122"/>
                <a:ea typeface="宋体" panose="02010600030101010101" pitchFamily="2" charset="-122"/>
              </a:rPr>
              <a:t>不再赘述</a:t>
            </a:r>
            <a:r>
              <a:rPr lang="zh-CN" altLang="en-US" sz="1500" dirty="0" smtClean="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due to the similarity between both processes, it’s evident that the best disembarking strategy is identical to embarking: 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significant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unexpectedly unshown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Tree>
    <p:extLst>
      <p:ext uri="{BB962C8B-B14F-4D97-AF65-F5344CB8AC3E}">
        <p14:creationId xmlns:p14="http://schemas.microsoft.com/office/powerpoint/2010/main" val="1518204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a:t>
            </a:r>
            <a:r>
              <a:rPr lang="en-US" altLang="zh-CN" sz="1600" dirty="0" err="1">
                <a:latin typeface="Times New Roman" panose="02020603050405020304" pitchFamily="18" charset="0"/>
                <a:ea typeface="+mj-ea"/>
                <a:cs typeface="Times New Roman" panose="02020603050405020304" pitchFamily="18" charset="0"/>
              </a:rPr>
              <a:t>standardisation</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essential,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600" i="1" dirty="0">
                <a:latin typeface="Times New Roman" panose="02020603050405020304" pitchFamily="18" charset="0"/>
                <a:ea typeface="+mj-ea"/>
                <a:cs typeface="Times New Roman" panose="02020603050405020304" pitchFamily="18" charset="0"/>
              </a:rPr>
              <a:t>equally</a:t>
            </a:r>
            <a:r>
              <a:rPr lang="en-US" altLang="zh-CN" sz="16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36984475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that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straightforward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err="1">
                <a:effectLst/>
                <a:latin typeface="Times New Roman" panose="02020603050405020304" pitchFamily="18" charset="0"/>
                <a:cs typeface="Times New Roman" panose="02020603050405020304" pitchFamily="18" charset="0"/>
              </a:rPr>
              <a:t>minimises</a:t>
            </a:r>
            <a:r>
              <a:rPr lang="en-US" altLang="zh-CN" sz="1500" b="1" i="0" dirty="0">
                <a:effectLst/>
                <a:latin typeface="Times New Roman" panose="02020603050405020304" pitchFamily="18" charset="0"/>
                <a:cs typeface="Times New Roman" panose="02020603050405020304" pitchFamily="18" charset="0"/>
              </a:rPr>
              <a:t>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：放置行李时间影响比较（方差）</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：放置行李时间影响比较（总时间）</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a:t>
                </a: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过道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a:t>
                </a: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为了做出不同块的定性解释</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smtClean="0"/>
                <a:t>图 最优登机步骤流程图</a:t>
              </a:r>
              <a:endParaRPr lang="en-US" altLang="zh-CN" sz="1400" dirty="0" smtClean="0"/>
            </a:p>
            <a:p>
              <a:pPr algn="ctr"/>
              <a:r>
                <a:rPr lang="en-US" altLang="zh-CN" sz="1400" dirty="0" smtClean="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smtClean="0"/>
              <a:t>两种区块划分</a:t>
            </a:r>
            <a:endParaRPr lang="en-US" altLang="zh-CN" sz="1500" dirty="0" smtClean="0"/>
          </a:p>
          <a:p>
            <a:r>
              <a:rPr lang="en-US" altLang="zh-CN" sz="1500" dirty="0" smtClean="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7367295" y="5772806"/>
            <a:ext cx="3468414" cy="523220"/>
          </a:xfrm>
          <a:prstGeom prst="rect">
            <a:avLst/>
          </a:prstGeom>
          <a:noFill/>
        </p:spPr>
        <p:txBody>
          <a:bodyPr wrap="square" rtlCol="0">
            <a:spAutoFit/>
          </a:bodyPr>
          <a:lstStyle/>
          <a:p>
            <a:pPr algn="ctr"/>
            <a:r>
              <a:rPr lang="zh-CN" altLang="en-US" sz="1400" dirty="0">
                <a:latin typeface="宋体" panose="02010600030101010101" pitchFamily="2" charset="-122"/>
              </a:rPr>
              <a:t>图 理想登机方案</a:t>
            </a:r>
            <a:endParaRPr lang="en-US" altLang="zh-CN" sz="1400" dirty="0">
              <a:latin typeface="宋体" panose="02010600030101010101" pitchFamily="2" charset="-122"/>
            </a:endParaRPr>
          </a:p>
          <a:p>
            <a:pPr algn="ctr"/>
            <a:r>
              <a:rPr lang="en-US" altLang="zh-CN" sz="1400" dirty="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5449" y="2368497"/>
            <a:ext cx="7018215" cy="370910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489699" y="3060117"/>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spTree>
    <p:extLst>
      <p:ext uri="{BB962C8B-B14F-4D97-AF65-F5344CB8AC3E}">
        <p14:creationId xmlns:p14="http://schemas.microsoft.com/office/powerpoint/2010/main" val="7547927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first board inner group passengers to ensure aisles' efficiency. Meanwhile, to prevent empty cells caused by seated inner group passengers, we decided to arrange a few inner group passengers after some outer group passengers have boarded, to fill up the empty cells.</a:t>
            </a:r>
            <a:endParaRPr lang="zh-CN" altLang="en-US" dirty="0">
              <a:latin typeface="宋体" panose="02010600030101010101" pitchFamily="2" charset="-122"/>
            </a:endParaRPr>
          </a:p>
          <a:p>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170332"/>
            <a:ext cx="5686397" cy="4066079"/>
          </a:xfrm>
          <a:prstGeom prst="rect">
            <a:avLst/>
          </a:prstGeom>
        </p:spPr>
      </p:pic>
    </p:spTree>
    <p:extLst>
      <p:ext uri="{BB962C8B-B14F-4D97-AF65-F5344CB8AC3E}">
        <p14:creationId xmlns:p14="http://schemas.microsoft.com/office/powerpoint/2010/main" val="7971022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463937"/>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smtClean="0"/>
          </a:p>
          <a:p>
            <a:pPr lvl="1">
              <a:buFont typeface="Wingdings" panose="05000000000000000000" pitchFamily="2" charset="2"/>
              <a:buChar char="p"/>
            </a:pPr>
            <a:r>
              <a:rPr lang="zh-CN" altLang="en-US" sz="1500" b="1" dirty="0" smtClean="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smtClean="0"/>
          </a:p>
          <a:p>
            <a:pPr>
              <a:buFont typeface="Wingdings" panose="05000000000000000000" pitchFamily="2" charset="2"/>
              <a:buChar char="p"/>
            </a:pPr>
            <a:r>
              <a:rPr lang="zh-CN" altLang="en-US" sz="1500" b="1" dirty="0" smtClean="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smtClean="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smtClean="0">
                <a:latin typeface="Times New Roman" panose="02020603050405020304" pitchFamily="18" charset="0"/>
                <a:cs typeface="Times New Roman" panose="02020603050405020304" pitchFamily="18" charset="0"/>
              </a:rPr>
              <a:t>Accuracy</a:t>
            </a:r>
            <a:endParaRPr lang="en-US" altLang="zh-CN" sz="1500"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smtClean="0">
                <a:latin typeface="Times New Roman" panose="02020603050405020304" pitchFamily="18" charset="0"/>
                <a:cs typeface="Times New Roman" panose="02020603050405020304" pitchFamily="18" charset="0"/>
              </a:rPr>
              <a:t>Weaknesses</a:t>
            </a:r>
            <a:endParaRPr lang="en-US" altLang="zh-CN" sz="1500"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specific passenger, the time to lay down his luggage and remove it is the same.</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that will satisfy the needs of people and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maximise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简化计算。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所有乘客在过道中的最大速度相等。</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All passengers walk at the same speed on the aisles.</a:t>
            </a:r>
          </a:p>
          <a:p>
            <a:pPr marL="0" lvl="0" indent="0" defTabSz="914400">
              <a:spcBef>
                <a:spcPts val="0"/>
              </a:spcBef>
              <a:spcAft>
                <a:spcPts val="0"/>
              </a:spcAft>
              <a:buClrTx/>
              <a:buNone/>
              <a:defRPr/>
            </a:pPr>
            <a:endParaRPr lang="en-US" altLang="zh-CN" sz="1500" dirty="0">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乘客只会朝着自己座位的方向移动，而不会往回走。</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Passengers never go backwards.</a:t>
            </a:r>
            <a:endParaRPr lang="zh-CN" altLang="en-US" sz="1500" dirty="0">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a:t>
            </a: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prioritised</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 with respect to those of the economic class.</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endParaRPr lang="zh-CN" altLang="en-US"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b="1"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这条看似违背了之后与时间有关的速度，但其维护了模型的离散</a:t>
                </a:r>
                <a:r>
                  <a:rPr lang="zh-CN" altLang="en-US" sz="1500" dirty="0">
                    <a:ea typeface="宋体" panose="02010600030101010101" pitchFamily="2" charset="-122"/>
                    <a:cs typeface="Times New Roman" panose="02020603050405020304" pitchFamily="18" charset="0"/>
                  </a:rPr>
                  <a:t>性</a:t>
                </a: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It only appeared in the calculation of total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a:buFont typeface="Wingdings" panose="05000000000000000000" pitchFamily="2" charset="2"/>
                  <a:buChar char="p"/>
                </a:pPr>
                <a:endParaRPr lang="zh-CN" altLang="en-US" sz="1500" dirty="0"/>
              </a:p>
            </p:txBody>
          </p:sp>
        </mc:Choice>
        <mc:Fallback xmlns="">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654</TotalTime>
  <Words>5094</Words>
  <Application>Microsoft Office PowerPoint</Application>
  <PresentationFormat>宽屏</PresentationFormat>
  <Paragraphs>650</Paragraphs>
  <Slides>55</Slides>
  <Notes>52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63" baseType="lpstr">
      <vt:lpstr>Times New Roman</vt:lpstr>
      <vt:lpstr>等线</vt:lpstr>
      <vt:lpstr>宋体</vt:lpstr>
      <vt:lpstr>Cambria Math</vt:lpstr>
      <vt:lpstr>Wingdings</vt:lpstr>
      <vt:lpstr>Wingdings 2</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变量表 Notations</vt:lpstr>
      <vt:lpstr>变量表 Notations</vt:lpstr>
      <vt:lpstr>变量表 Notations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132</cp:revision>
  <dcterms:created xsi:type="dcterms:W3CDTF">2022-04-09T13:58:34Z</dcterms:created>
  <dcterms:modified xsi:type="dcterms:W3CDTF">2022-04-16T02:37:33Z</dcterms:modified>
</cp:coreProperties>
</file>